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73" r:id="rId4"/>
    <p:sldId id="266" r:id="rId5"/>
    <p:sldId id="276" r:id="rId6"/>
    <p:sldId id="279" r:id="rId7"/>
    <p:sldId id="283" r:id="rId8"/>
    <p:sldId id="264" r:id="rId9"/>
    <p:sldId id="270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360" autoAdjust="0"/>
  </p:normalViewPr>
  <p:slideViewPr>
    <p:cSldViewPr>
      <p:cViewPr varScale="1">
        <p:scale>
          <a:sx n="107" d="100"/>
          <a:sy n="107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3"/>
          <c:dLbls>
            <c:dLbl>
              <c:idx val="0"/>
              <c:layout>
                <c:manualLayout>
                  <c:x val="-2.7816411682892908E-2"/>
                  <c:y val="-0.243672471975485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06-4E7F-B4F7-8DC1310EEC8F}"/>
                </c:ext>
              </c:extLst>
            </c:dLbl>
            <c:dLbl>
              <c:idx val="1"/>
              <c:layout>
                <c:manualLayout>
                  <c:x val="1.117664881597728E-2"/>
                  <c:y val="-3.25102465640070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06-4E7F-B4F7-8DC1310EEC8F}"/>
                </c:ext>
              </c:extLst>
            </c:dLbl>
            <c:dLbl>
              <c:idx val="2"/>
              <c:layout>
                <c:manualLayout>
                  <c:x val="0.14212361146094568"/>
                  <c:y val="-3.71822487706278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06-4E7F-B4F7-8DC1310EEC8F}"/>
                </c:ext>
              </c:extLst>
            </c:dLbl>
            <c:dLbl>
              <c:idx val="3"/>
              <c:layout>
                <c:manualLayout>
                  <c:x val="0.11889698071468466"/>
                  <c:y val="-8.045201246395924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6-4E7F-B4F7-8DC1310EEC8F}"/>
                </c:ext>
              </c:extLst>
            </c:dLbl>
            <c:dLbl>
              <c:idx val="4"/>
              <c:layout>
                <c:manualLayout>
                  <c:x val="0.10268694855424018"/>
                  <c:y val="3.94642049054213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06-4E7F-B4F7-8DC1310EEC8F}"/>
                </c:ext>
              </c:extLst>
            </c:dLbl>
            <c:dLbl>
              <c:idx val="6"/>
              <c:layout>
                <c:manualLayout>
                  <c:x val="-3.9202450180514638E-2"/>
                  <c:y val="-3.69500364178615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6-4E7F-B4F7-8DC1310EEC8F}"/>
                </c:ext>
              </c:extLst>
            </c:dLbl>
            <c:dLbl>
              <c:idx val="7"/>
              <c:layout>
                <c:manualLayout>
                  <c:x val="1.7987946221604079E-3"/>
                  <c:y val="-7.6954518616207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06-4E7F-B4F7-8DC1310EEC8F}"/>
                </c:ext>
              </c:extLst>
            </c:dLbl>
            <c:dLbl>
              <c:idx val="8"/>
              <c:layout>
                <c:manualLayout>
                  <c:x val="-7.7994444018558873E-2"/>
                  <c:y val="0.104968258278060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06-4E7F-B4F7-8DC1310EE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Лист3!$C$20:$C$28</c:f>
              <c:strCache>
                <c:ptCount val="9"/>
                <c:pt idx="0">
                  <c:v> АО "Озенмунайгаз"</c:v>
                </c:pt>
                <c:pt idx="1">
                  <c:v> АО "Мангистаумунайгаз"</c:v>
                </c:pt>
                <c:pt idx="2">
                  <c:v> АО "Каражанбасмунай"</c:v>
                </c:pt>
                <c:pt idx="3">
                  <c:v>ТОО "Мангистауэнергомунай"</c:v>
                </c:pt>
                <c:pt idx="4">
                  <c:v>ТОО"Каракудукмунай"</c:v>
                </c:pt>
                <c:pt idx="5">
                  <c:v>Филиал компании "Buzachi Operating Ltd" </c:v>
                </c:pt>
                <c:pt idx="6">
                  <c:v>ГКП оказывающие услуги по передаче и распределению электроэнергии </c:v>
                </c:pt>
                <c:pt idx="7">
                  <c:v>Физические лица</c:v>
                </c:pt>
                <c:pt idx="8">
                  <c:v>Прочие потребители</c:v>
                </c:pt>
              </c:strCache>
            </c:strRef>
          </c:cat>
          <c:val>
            <c:numRef>
              <c:f>Лист3!$D$20:$D$28</c:f>
              <c:numCache>
                <c:formatCode>0%</c:formatCode>
                <c:ptCount val="9"/>
                <c:pt idx="0">
                  <c:v>0.21483852222058689</c:v>
                </c:pt>
                <c:pt idx="1">
                  <c:v>8.5202442275280094E-2</c:v>
                </c:pt>
                <c:pt idx="2">
                  <c:v>7.6853609825259697E-2</c:v>
                </c:pt>
                <c:pt idx="3">
                  <c:v>6.8692788344674016E-2</c:v>
                </c:pt>
                <c:pt idx="4">
                  <c:v>2.8854227676855117E-2</c:v>
                </c:pt>
                <c:pt idx="5">
                  <c:v>4.3021807251686216E-2</c:v>
                </c:pt>
                <c:pt idx="6">
                  <c:v>2.9819284667461744E-2</c:v>
                </c:pt>
                <c:pt idx="7">
                  <c:v>7.3751006310527278E-2</c:v>
                </c:pt>
                <c:pt idx="8">
                  <c:v>0.37896631142766879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6-4E7F-B4F7-8DC1310EE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432175007929876"/>
          <c:y val="0.37685915504976236"/>
          <c:w val="0.33532622297518433"/>
          <c:h val="0.5962975008558713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8064A2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821-4797-82CC-034CB5573873}"/>
              </c:ext>
            </c:extLst>
          </c:dPt>
          <c:dPt>
            <c:idx val="1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821-4797-82CC-034CB557387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821-4797-82CC-034CB5573873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C821-4797-82CC-034CB5573873}"/>
              </c:ext>
            </c:extLst>
          </c:dPt>
          <c:dPt>
            <c:idx val="4"/>
            <c:bubble3D val="0"/>
            <c:spPr>
              <a:solidFill>
                <a:srgbClr val="C0504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C821-4797-82CC-034CB5573873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C821-4797-82CC-034CB5573873}"/>
              </c:ext>
            </c:extLst>
          </c:dPt>
          <c:dLbls>
            <c:dLbl>
              <c:idx val="0"/>
              <c:layout>
                <c:manualLayout>
                  <c:x val="0.15181344584901194"/>
                  <c:y val="-2.976425814415864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Актауский</a:t>
                    </a:r>
                    <a:r>
                      <a:rPr lang="ru-RU" dirty="0"/>
                      <a:t> РЭС </a:t>
                    </a:r>
                  </a:p>
                  <a:p>
                    <a:r>
                      <a:rPr lang="ru-RU" dirty="0"/>
                      <a:t>85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 –</a:t>
                    </a:r>
                    <a:r>
                      <a:rPr lang="ru-RU" baseline="0" dirty="0"/>
                      <a:t> 10,91</a:t>
                    </a:r>
                    <a:r>
                      <a:rPr lang="ru-RU" dirty="0"/>
                      <a:t> Мвт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821-4797-82CC-034CB5573873}"/>
                </c:ext>
              </c:extLst>
            </c:dLbl>
            <c:dLbl>
              <c:idx val="1"/>
              <c:layout>
                <c:manualLayout>
                  <c:x val="6.9774903772646668E-2"/>
                  <c:y val="8.6245377497738349E-2"/>
                </c:manualLayout>
              </c:layout>
              <c:tx>
                <c:rich>
                  <a:bodyPr/>
                  <a:lstStyle/>
                  <a:p>
                    <a:pPr algn="l">
                      <a:defRPr/>
                    </a:pPr>
                    <a:r>
                      <a:rPr lang="ru-RU"/>
                      <a:t>Бейнеуский РЭС 20 аб. -3,68 Мвт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21-4797-82CC-034CB5573873}"/>
                </c:ext>
              </c:extLst>
            </c:dLbl>
            <c:dLbl>
              <c:idx val="2"/>
              <c:layout>
                <c:manualLayout>
                  <c:x val="-0.23432190351253324"/>
                  <c:y val="3.812138942062912E-2"/>
                </c:manualLayout>
              </c:layout>
              <c:tx>
                <c:rich>
                  <a:bodyPr/>
                  <a:lstStyle/>
                  <a:p>
                    <a:pPr algn="l">
                      <a:defRPr/>
                    </a:pPr>
                    <a:r>
                      <a:rPr lang="ru-RU"/>
                      <a:t>Жетыбайский РЭС 42 аб. 0,44 Мвт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21-4797-82CC-034CB5573873}"/>
                </c:ext>
              </c:extLst>
            </c:dLbl>
            <c:dLbl>
              <c:idx val="3"/>
              <c:layout>
                <c:manualLayout>
                  <c:x val="-0.14329493981276009"/>
                  <c:y val="-0.10967770379240609"/>
                </c:manualLayout>
              </c:layout>
              <c:tx>
                <c:rich>
                  <a:bodyPr/>
                  <a:lstStyle/>
                  <a:p>
                    <a:pPr algn="ctr">
                      <a:defRPr/>
                    </a:pPr>
                    <a:r>
                      <a:rPr lang="ru-RU"/>
                      <a:t>Узеньский РЭС 13 аб. – 29,86 Мвт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21-4797-82CC-034CB5573873}"/>
                </c:ext>
              </c:extLst>
            </c:dLbl>
            <c:dLbl>
              <c:idx val="4"/>
              <c:layout>
                <c:manualLayout>
                  <c:x val="6.5926018398327589E-3"/>
                  <c:y val="-0.19700323689951674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Шетпинский</a:t>
                    </a:r>
                    <a:r>
                      <a:rPr lang="ru-RU" dirty="0"/>
                      <a:t> РЭС 18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 -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0,56 Мвт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821-4797-82CC-034CB5573873}"/>
                </c:ext>
              </c:extLst>
            </c:dLbl>
            <c:dLbl>
              <c:idx val="5"/>
              <c:layout>
                <c:manualLayout>
                  <c:x val="0.16766856957240778"/>
                  <c:y val="-9.631233804836007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Бузачинский</a:t>
                    </a:r>
                    <a:r>
                      <a:rPr lang="ru-RU" dirty="0"/>
                      <a:t> РЭС </a:t>
                    </a:r>
                  </a:p>
                  <a:p>
                    <a:r>
                      <a:rPr lang="ru-RU" dirty="0"/>
                      <a:t>1 </a:t>
                    </a:r>
                    <a:r>
                      <a:rPr lang="ru-RU" dirty="0" err="1"/>
                      <a:t>аб</a:t>
                    </a:r>
                    <a:r>
                      <a:rPr lang="ru-RU" dirty="0"/>
                      <a:t>.-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2,5МВт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821-4797-82CC-034CB55738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Лист3!$B$2:$B$7</c:f>
              <c:strCache>
                <c:ptCount val="6"/>
                <c:pt idx="0">
                  <c:v>Актауский РЭС 85 аб. -</c:v>
                </c:pt>
                <c:pt idx="1">
                  <c:v>Бейнеуский РЭС 20 аб. -</c:v>
                </c:pt>
                <c:pt idx="2">
                  <c:v>Жетыбайский РЭС 42 аб. -</c:v>
                </c:pt>
                <c:pt idx="3">
                  <c:v>Узеньский РЭС 13 аб. -</c:v>
                </c:pt>
                <c:pt idx="4">
                  <c:v>Шетпинский РЭС 18 аб. -</c:v>
                </c:pt>
                <c:pt idx="5">
                  <c:v>Бузачинский РЭС 1 аб.-</c:v>
                </c:pt>
              </c:strCache>
            </c:strRef>
          </c:cat>
          <c:val>
            <c:numRef>
              <c:f>Лист3!$C$2:$C$7</c:f>
              <c:numCache>
                <c:formatCode>General</c:formatCode>
                <c:ptCount val="6"/>
                <c:pt idx="0">
                  <c:v>10.91</c:v>
                </c:pt>
                <c:pt idx="1">
                  <c:v>3.68</c:v>
                </c:pt>
                <c:pt idx="2">
                  <c:v>0.44</c:v>
                </c:pt>
                <c:pt idx="3">
                  <c:v>29.86</c:v>
                </c:pt>
                <c:pt idx="4">
                  <c:v>0.56000000000000005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21-4797-82CC-034CB5573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8"/>
        <c:holeSize val="43"/>
      </c:doughnutChart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>
      <a:glow rad="127000">
        <a:srgbClr val="4F81BD">
          <a:alpha val="0"/>
        </a:srgbClr>
      </a:glow>
    </a:effectLst>
  </c:spPr>
  <c:txPr>
    <a:bodyPr/>
    <a:lstStyle/>
    <a:p>
      <a:pPr>
        <a:defRPr sz="900" baseline="0">
          <a:latin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0640316214787E-2"/>
          <c:y val="6.2902146958433727E-2"/>
          <c:w val="0.855851538612866"/>
          <c:h val="0.70321392977456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подключенные</c:v>
                </c:pt>
              </c:strCache>
            </c:strRef>
          </c:tx>
          <c:invertIfNegative val="0"/>
          <c:cat>
            <c:strRef>
              <c:f>Лист1!$A$5:$A$9</c:f>
              <c:strCache>
                <c:ptCount val="5"/>
                <c:pt idx="0">
                  <c:v>2019 г</c:v>
                </c:pt>
                <c:pt idx="1">
                  <c:v>2020 г</c:v>
                </c:pt>
                <c:pt idx="2">
                  <c:v>2021г</c:v>
                </c:pt>
                <c:pt idx="3">
                  <c:v>2022 г</c:v>
                </c:pt>
                <c:pt idx="4">
                  <c:v>1 пол-ие 2023</c:v>
                </c:pt>
              </c:strCache>
            </c:strRef>
          </c:cat>
          <c:val>
            <c:numRef>
              <c:f>Лист1!$B$5:$B$9</c:f>
              <c:numCache>
                <c:formatCode>General</c:formatCode>
                <c:ptCount val="5"/>
                <c:pt idx="0">
                  <c:v>47.1</c:v>
                </c:pt>
                <c:pt idx="1">
                  <c:v>59.6</c:v>
                </c:pt>
                <c:pt idx="2">
                  <c:v>73.599999999999994</c:v>
                </c:pt>
                <c:pt idx="3">
                  <c:v>68.42</c:v>
                </c:pt>
                <c:pt idx="4">
                  <c:v>50.08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2-4D48-9F9A-36B484C60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459904"/>
        <c:axId val="170461440"/>
      </c:barChart>
      <c:catAx>
        <c:axId val="170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461440"/>
        <c:crosses val="autoZero"/>
        <c:auto val="1"/>
        <c:lblAlgn val="ctr"/>
        <c:lblOffset val="100"/>
        <c:noMultiLvlLbl val="0"/>
      </c:catAx>
      <c:valAx>
        <c:axId val="17046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45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aseline="0">
          <a:latin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0.4162</cdr:x>
      <cdr:y>0.6016</cdr:y>
    </cdr:from>
    <cdr:to>
      <cdr:x>0.60423</cdr:x>
      <cdr:y>0.75521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7929" y="1692034"/>
          <a:ext cx="93423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latin typeface="Candara" pitchFamily="34" charset="0"/>
            </a:rPr>
            <a:t>47,98 МВт</a:t>
          </a:r>
        </a:p>
        <a:p xmlns:a="http://schemas.openxmlformats.org/drawingml/2006/main">
          <a:pPr algn="ctr"/>
          <a:r>
            <a:rPr lang="ru-RU" b="1" dirty="0">
              <a:latin typeface="Candara" pitchFamily="34" charset="0"/>
            </a:rPr>
            <a:t>179 </a:t>
          </a:r>
          <a:r>
            <a:rPr lang="ru-RU" b="1" dirty="0" err="1">
              <a:latin typeface="Candara" pitchFamily="34" charset="0"/>
            </a:rPr>
            <a:t>аб</a:t>
          </a:r>
          <a:r>
            <a:rPr lang="ru-RU" b="1" dirty="0">
              <a:latin typeface="Candara" pitchFamily="34" charset="0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0.09037</cdr:x>
      <cdr:y>0.25135</cdr:y>
    </cdr:from>
    <cdr:to>
      <cdr:x>0.27063</cdr:x>
      <cdr:y>0.36771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62603" y="701191"/>
          <a:ext cx="922715" cy="32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/>
            <a:t>   </a:t>
          </a:r>
          <a:r>
            <a:rPr lang="ru-RU" sz="1000" dirty="0">
              <a:latin typeface="+mj-lt"/>
            </a:rPr>
            <a:t>47,1МВт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0.25098</cdr:x>
      <cdr:y>0.1481</cdr:y>
    </cdr:from>
    <cdr:to>
      <cdr:x>0.41813</cdr:x>
      <cdr:y>0.24897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53B5FF3-A489-4BD2-B269-826CEB1F3998}"/>
            </a:ext>
          </a:extLst>
        </cdr:cNvPr>
        <cdr:cNvSpPr txBox="1"/>
      </cdr:nvSpPr>
      <cdr:spPr>
        <a:xfrm xmlns:a="http://schemas.openxmlformats.org/drawingml/2006/main" flipH="1">
          <a:off x="1284695" y="413159"/>
          <a:ext cx="855608" cy="281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/>
            <a:t>       </a:t>
          </a:r>
          <a:r>
            <a:rPr lang="ru-RU" sz="1000" dirty="0">
              <a:latin typeface="+mj-lt"/>
            </a:rPr>
            <a:t>59,6МВт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0.45303</cdr:x>
      <cdr:y>0.04026</cdr:y>
    </cdr:from>
    <cdr:to>
      <cdr:x>0.62362</cdr:x>
      <cdr:y>0.14112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C428D06-D30C-41D8-9364-2663790FECA0}"/>
            </a:ext>
          </a:extLst>
        </cdr:cNvPr>
        <cdr:cNvSpPr txBox="1"/>
      </cdr:nvSpPr>
      <cdr:spPr>
        <a:xfrm xmlns:a="http://schemas.openxmlformats.org/drawingml/2006/main" flipH="1">
          <a:off x="2318944" y="112315"/>
          <a:ext cx="873216" cy="281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/>
            <a:t>7</a:t>
          </a:r>
          <a:r>
            <a:rPr lang="ru-RU" sz="1000" dirty="0">
              <a:latin typeface="+mj-lt"/>
            </a:rPr>
            <a:t>3,6МВт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0.61673</cdr:x>
      <cdr:y>0.07066</cdr:y>
    </cdr:from>
    <cdr:to>
      <cdr:x>0.77085</cdr:x>
      <cdr:y>0.17153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3C428D06-D30C-41D8-9364-2663790FECA0}"/>
            </a:ext>
          </a:extLst>
        </cdr:cNvPr>
        <cdr:cNvSpPr txBox="1"/>
      </cdr:nvSpPr>
      <cdr:spPr>
        <a:xfrm xmlns:a="http://schemas.openxmlformats.org/drawingml/2006/main" flipH="1">
          <a:off x="3156903" y="197135"/>
          <a:ext cx="788910" cy="281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latin typeface="+mj-lt"/>
            </a:rPr>
            <a:t>68,42МВт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0.79729</cdr:x>
      <cdr:y>0.22554</cdr:y>
    </cdr:from>
    <cdr:to>
      <cdr:x>0.95141</cdr:x>
      <cdr:y>0.3264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C428D06-D30C-41D8-9364-2663790FECA0}"/>
            </a:ext>
          </a:extLst>
        </cdr:cNvPr>
        <cdr:cNvSpPr txBox="1"/>
      </cdr:nvSpPr>
      <cdr:spPr>
        <a:xfrm xmlns:a="http://schemas.openxmlformats.org/drawingml/2006/main" flipH="1">
          <a:off x="4081154" y="629183"/>
          <a:ext cx="788910" cy="281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latin typeface="+mj-lt"/>
            </a:rPr>
            <a:t>50,08МВт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607F-4560-432C-8B32-AF74961174E3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1C1A-D5D2-4943-B678-2D14E45FF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3489DF-8323-4A14-850D-CD082D225E9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300E72-D3E9-4066-ABD1-53E5B5E7233C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31C1A-D5D2-4943-B678-2D14E45FFF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51F45A-BFBD-47DF-8061-8E4A3DCDF595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51F45A-BFBD-47DF-8061-8E4A3DCDF595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7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0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4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7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6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F7CE-FB37-4C84-831B-E02909E66B8A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C217-1191-4623-9098-22869E3CE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5038"/>
            <a:ext cx="9144000" cy="22320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к отчету о деятельности  АО «МРЭК» по предоставлению услуг по передаче электроэнергии за 1 полугодие 2023 года</a:t>
            </a:r>
            <a:b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 потребителями и иными заинтересованными лицами</a:t>
            </a:r>
            <a:endParaRPr kumimoji="1" lang="en-US" altLang="ko-KR" sz="24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6213475"/>
            <a:ext cx="6400800" cy="314325"/>
          </a:xfrm>
        </p:spPr>
        <p:txBody>
          <a:bodyPr lIns="92053" tIns="46027" rIns="92053" bIns="46027" anchor="ctr" anchorCtr="1">
            <a:spAutoFit/>
          </a:bodyPr>
          <a:lstStyle/>
          <a:p>
            <a:pPr>
              <a:spcBef>
                <a:spcPct val="100000"/>
              </a:spcBef>
            </a:pPr>
            <a:r>
              <a:rPr lang="ru-RU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2023г.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161D1A-CA5D-49EC-BAEC-63B1A6154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33" y="33020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3" y="71438"/>
            <a:ext cx="8893175" cy="649287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Основные финансово-экономические показатели деятельности           АО «МРЭК» за 1 полугодие 2023 года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42088" y="630932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3187A6-9635-468D-A030-66F09DD9D3C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720725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6F17BC8-C8A3-6DEE-434B-A9499CB1F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13555"/>
              </p:ext>
            </p:extLst>
          </p:nvPr>
        </p:nvGraphicFramePr>
        <p:xfrm>
          <a:off x="431800" y="1052736"/>
          <a:ext cx="8280400" cy="4610667"/>
        </p:xfrm>
        <a:graphic>
          <a:graphicData uri="http://schemas.openxmlformats.org/drawingml/2006/table">
            <a:tbl>
              <a:tblPr/>
              <a:tblGrid>
                <a:gridCol w="966934">
                  <a:extLst>
                    <a:ext uri="{9D8B030D-6E8A-4147-A177-3AD203B41FA5}">
                      <a16:colId xmlns:a16="http://schemas.microsoft.com/office/drawing/2014/main" val="2584313135"/>
                    </a:ext>
                  </a:extLst>
                </a:gridCol>
                <a:gridCol w="2802471">
                  <a:extLst>
                    <a:ext uri="{9D8B030D-6E8A-4147-A177-3AD203B41FA5}">
                      <a16:colId xmlns:a16="http://schemas.microsoft.com/office/drawing/2014/main" val="1754905266"/>
                    </a:ext>
                  </a:extLst>
                </a:gridCol>
                <a:gridCol w="999711">
                  <a:extLst>
                    <a:ext uri="{9D8B030D-6E8A-4147-A177-3AD203B41FA5}">
                      <a16:colId xmlns:a16="http://schemas.microsoft.com/office/drawing/2014/main" val="2371717693"/>
                    </a:ext>
                  </a:extLst>
                </a:gridCol>
                <a:gridCol w="1294710">
                  <a:extLst>
                    <a:ext uri="{9D8B030D-6E8A-4147-A177-3AD203B41FA5}">
                      <a16:colId xmlns:a16="http://schemas.microsoft.com/office/drawing/2014/main" val="2060990958"/>
                    </a:ext>
                  </a:extLst>
                </a:gridCol>
                <a:gridCol w="1245543">
                  <a:extLst>
                    <a:ext uri="{9D8B030D-6E8A-4147-A177-3AD203B41FA5}">
                      <a16:colId xmlns:a16="http://schemas.microsoft.com/office/drawing/2014/main" val="3702949758"/>
                    </a:ext>
                  </a:extLst>
                </a:gridCol>
                <a:gridCol w="971031">
                  <a:extLst>
                    <a:ext uri="{9D8B030D-6E8A-4147-A177-3AD203B41FA5}">
                      <a16:colId xmlns:a16="http://schemas.microsoft.com/office/drawing/2014/main" val="896306600"/>
                    </a:ext>
                  </a:extLst>
                </a:gridCol>
              </a:tblGrid>
              <a:tr h="3781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Ед. изм.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162723"/>
                  </a:ext>
                </a:extLst>
              </a:tr>
              <a:tr h="256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0563"/>
                  </a:ext>
                </a:extLst>
              </a:tr>
              <a:tr h="256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Объем передачи электроэнергии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млн. кВт/ч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78715"/>
                  </a:ext>
                </a:extLst>
              </a:tr>
              <a:tr h="256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Тарифы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10706"/>
                  </a:ext>
                </a:extLst>
              </a:tr>
              <a:tr h="414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тариф для юридических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09177"/>
                  </a:ext>
                </a:extLst>
              </a:tr>
              <a:tr h="9148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 для ГКП оказывающих услуги по передаче и распределению электроэнергии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966952"/>
                  </a:ext>
                </a:extLst>
              </a:tr>
              <a:tr h="414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тариф для физических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694320"/>
                  </a:ext>
                </a:extLst>
              </a:tr>
              <a:tr h="9514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 потребителям г.Актау (через сети ГКП "АУЭС") и Мунайлинского района (через сети ГКП "Мангистауэнерго")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825347"/>
                  </a:ext>
                </a:extLst>
              </a:tr>
              <a:tr h="256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Доходы,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77055"/>
                  </a:ext>
                </a:extLst>
              </a:tr>
              <a:tr h="256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Затраты,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62231"/>
                  </a:ext>
                </a:extLst>
              </a:tr>
              <a:tr h="256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Прибыль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6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1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3" y="71438"/>
            <a:ext cx="8893175" cy="649287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Объемы предоставленных </a:t>
            </a:r>
            <a:r>
              <a:rPr lang="ru-RU" alt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регулируемых</a:t>
            </a:r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услуг за 1 полугодие 2023 года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288" y="692150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20272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84168" y="2271938"/>
            <a:ext cx="2952328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Крупные потребители:</a:t>
            </a:r>
          </a:p>
          <a:p>
            <a:pPr algn="l">
              <a:spcBef>
                <a:spcPct val="50000"/>
              </a:spcBef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Озенмунайгаз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- 375 млн. кВт/час;</a:t>
            </a:r>
          </a:p>
          <a:p>
            <a:pPr algn="l">
              <a:spcBef>
                <a:spcPct val="50000"/>
              </a:spcBef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АО «Мангистаумунайгаз» - 148 млн. кВт/час;</a:t>
            </a:r>
          </a:p>
          <a:p>
            <a:pPr algn="l">
              <a:spcBef>
                <a:spcPct val="50000"/>
              </a:spcBef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Мангистауэнергомунай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– 120 млн. кВт/час;</a:t>
            </a:r>
          </a:p>
          <a:p>
            <a:pPr algn="l">
              <a:spcBef>
                <a:spcPct val="50000"/>
              </a:spcBef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Каражанбасмунай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- 134 млн. кВт/час;</a:t>
            </a:r>
          </a:p>
          <a:p>
            <a:pPr>
              <a:spcBef>
                <a:spcPct val="50000"/>
              </a:spcBef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Филиал компании "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Buzachi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Operating Ltd"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- 75 млн. кВт/час;</a:t>
            </a:r>
          </a:p>
          <a:p>
            <a:pPr>
              <a:spcBef>
                <a:spcPct val="50000"/>
              </a:spcBef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Каракудукмунай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- 50 млн. кВт/час</a:t>
            </a:r>
            <a:r>
              <a:rPr lang="ru-RU" sz="1100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4FF8D74-95E4-31C4-2469-32AB5AC0A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2534"/>
              </p:ext>
            </p:extLst>
          </p:nvPr>
        </p:nvGraphicFramePr>
        <p:xfrm>
          <a:off x="396125" y="821927"/>
          <a:ext cx="8280398" cy="857250"/>
        </p:xfrm>
        <a:graphic>
          <a:graphicData uri="http://schemas.openxmlformats.org/drawingml/2006/table">
            <a:tbl>
              <a:tblPr/>
              <a:tblGrid>
                <a:gridCol w="2392115">
                  <a:extLst>
                    <a:ext uri="{9D8B030D-6E8A-4147-A177-3AD203B41FA5}">
                      <a16:colId xmlns:a16="http://schemas.microsoft.com/office/drawing/2014/main" val="3940582436"/>
                    </a:ext>
                  </a:extLst>
                </a:gridCol>
                <a:gridCol w="966046">
                  <a:extLst>
                    <a:ext uri="{9D8B030D-6E8A-4147-A177-3AD203B41FA5}">
                      <a16:colId xmlns:a16="http://schemas.microsoft.com/office/drawing/2014/main" val="3803871169"/>
                    </a:ext>
                  </a:extLst>
                </a:gridCol>
                <a:gridCol w="1058051">
                  <a:extLst>
                    <a:ext uri="{9D8B030D-6E8A-4147-A177-3AD203B41FA5}">
                      <a16:colId xmlns:a16="http://schemas.microsoft.com/office/drawing/2014/main" val="2627907214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116415178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655419550"/>
                    </a:ext>
                  </a:extLst>
                </a:gridCol>
                <a:gridCol w="736036">
                  <a:extLst>
                    <a:ext uri="{9D8B030D-6E8A-4147-A177-3AD203B41FA5}">
                      <a16:colId xmlns:a16="http://schemas.microsoft.com/office/drawing/2014/main" val="2265284531"/>
                    </a:ext>
                  </a:extLst>
                </a:gridCol>
                <a:gridCol w="736036">
                  <a:extLst>
                    <a:ext uri="{9D8B030D-6E8A-4147-A177-3AD203B41FA5}">
                      <a16:colId xmlns:a16="http://schemas.microsoft.com/office/drawing/2014/main" val="1015783802"/>
                    </a:ext>
                  </a:extLst>
                </a:gridCol>
                <a:gridCol w="736036">
                  <a:extLst>
                    <a:ext uri="{9D8B030D-6E8A-4147-A177-3AD203B41FA5}">
                      <a16:colId xmlns:a16="http://schemas.microsoft.com/office/drawing/2014/main" val="1693028973"/>
                    </a:ext>
                  </a:extLst>
                </a:gridCol>
              </a:tblGrid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Ед.изм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2022г. (1 полугодие)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2023г. (1 полугодие)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246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3514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40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Объем передачи электроэнергии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млн.кВтч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50338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05B0954-D7FD-4D08-AF66-79B3E61CE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624775"/>
              </p:ext>
            </p:extLst>
          </p:nvPr>
        </p:nvGraphicFramePr>
        <p:xfrm>
          <a:off x="322262" y="1897336"/>
          <a:ext cx="5689898" cy="4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77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19" y="63365"/>
            <a:ext cx="8640762" cy="288032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Информация об исполнении утвержденной тарифной сметы  за 1 полугодие 2023г.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39333F3-7D90-E2CE-3B91-C098B6110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34342"/>
              </p:ext>
            </p:extLst>
          </p:nvPr>
        </p:nvGraphicFramePr>
        <p:xfrm>
          <a:off x="251620" y="476672"/>
          <a:ext cx="8640762" cy="6048658"/>
        </p:xfrm>
        <a:graphic>
          <a:graphicData uri="http://schemas.openxmlformats.org/drawingml/2006/table">
            <a:tbl>
              <a:tblPr/>
              <a:tblGrid>
                <a:gridCol w="564624">
                  <a:extLst>
                    <a:ext uri="{9D8B030D-6E8A-4147-A177-3AD203B41FA5}">
                      <a16:colId xmlns:a16="http://schemas.microsoft.com/office/drawing/2014/main" val="3177310953"/>
                    </a:ext>
                  </a:extLst>
                </a:gridCol>
                <a:gridCol w="4748888">
                  <a:extLst>
                    <a:ext uri="{9D8B030D-6E8A-4147-A177-3AD203B41FA5}">
                      <a16:colId xmlns:a16="http://schemas.microsoft.com/office/drawing/2014/main" val="2902100304"/>
                    </a:ext>
                  </a:extLst>
                </a:gridCol>
                <a:gridCol w="836854">
                  <a:extLst>
                    <a:ext uri="{9D8B030D-6E8A-4147-A177-3AD203B41FA5}">
                      <a16:colId xmlns:a16="http://schemas.microsoft.com/office/drawing/2014/main" val="1563261764"/>
                    </a:ext>
                  </a:extLst>
                </a:gridCol>
                <a:gridCol w="957844">
                  <a:extLst>
                    <a:ext uri="{9D8B030D-6E8A-4147-A177-3AD203B41FA5}">
                      <a16:colId xmlns:a16="http://schemas.microsoft.com/office/drawing/2014/main" val="1165369979"/>
                    </a:ext>
                  </a:extLst>
                </a:gridCol>
                <a:gridCol w="887267">
                  <a:extLst>
                    <a:ext uri="{9D8B030D-6E8A-4147-A177-3AD203B41FA5}">
                      <a16:colId xmlns:a16="http://schemas.microsoft.com/office/drawing/2014/main" val="1582956001"/>
                    </a:ext>
                  </a:extLst>
                </a:gridCol>
                <a:gridCol w="645285">
                  <a:extLst>
                    <a:ext uri="{9D8B030D-6E8A-4147-A177-3AD203B41FA5}">
                      <a16:colId xmlns:a16="http://schemas.microsoft.com/office/drawing/2014/main" val="3885844452"/>
                    </a:ext>
                  </a:extLst>
                </a:gridCol>
              </a:tblGrid>
              <a:tr h="318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6 мес. 2023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6 мес. 2023г.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16362"/>
                  </a:ext>
                </a:extLst>
              </a:tr>
              <a:tr h="317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 (работ),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5 985 724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5 206 177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20654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2 871 400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1 320 317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57646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67 763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08195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по ТБ, средства защиты,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391801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 на техническое обслуживание,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230105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Покупные изделия и полуфабрикаты, вспомогательные материалы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97616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Электроэнергия на хоз.нужды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286379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066687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2 749 634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1 095 906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729086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1 538 332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1 494 879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190148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225 056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595972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основных средств (подряд), всего, в т.ч.: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130 671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801275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материалы по ремонту (хоз.способ), всего, в том числе: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123 878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84585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всего, в том числе: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939 022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1 430 104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029702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77 878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360 047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900367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 производственного характера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257 484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316 129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220998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59 647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00561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1 505 824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1 995 342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14975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856 783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192433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административного персонала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179 273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88777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Отчисления от оплаты труда адм.персонала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10 888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34428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02856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392 914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729658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990039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77389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консалтинговых, аудиторских и маркетинговых услуг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599599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065143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261 567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27091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8.9.1.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сторонних организаций,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940545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8.9.2.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 общехозяйственного характера всего: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91 247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864088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8.9.3.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учету электроэнергии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151 641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219 800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064959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процентов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649 040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1 391 695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044188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7 491 548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7 201 519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718223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2 152 846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1 769 347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50926"/>
                  </a:ext>
                </a:extLst>
              </a:tr>
              <a:tr h="159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9 644 393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8 970 866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2E47EB-9EDA-463C-BE41-82A5C3CC1E93}"/>
              </a:ext>
            </a:extLst>
          </p:cNvPr>
          <p:cNvSpPr/>
          <p:nvPr/>
        </p:nvSpPr>
        <p:spPr>
          <a:xfrm>
            <a:off x="0" y="0"/>
            <a:ext cx="9001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АО «МРЭК» за 1 полугодие 202</a:t>
            </a:r>
            <a:r>
              <a:rPr lang="ru-RU" altLang="ru-RU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9B6549C-15FF-4334-B97B-91A83F828D52}"/>
              </a:ext>
            </a:extLst>
          </p:cNvPr>
          <p:cNvCxnSpPr>
            <a:cxnSpLocks/>
          </p:cNvCxnSpPr>
          <p:nvPr/>
        </p:nvCxnSpPr>
        <p:spPr>
          <a:xfrm>
            <a:off x="129968" y="311044"/>
            <a:ext cx="86404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9CAB9D2-BBF5-8A86-CE27-A3870FECC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52153"/>
              </p:ext>
            </p:extLst>
          </p:nvPr>
        </p:nvGraphicFramePr>
        <p:xfrm>
          <a:off x="197259" y="410249"/>
          <a:ext cx="8749482" cy="6136707"/>
        </p:xfrm>
        <a:graphic>
          <a:graphicData uri="http://schemas.openxmlformats.org/drawingml/2006/table">
            <a:tbl>
              <a:tblPr firstRow="1" firstCol="1" bandRow="1"/>
              <a:tblGrid>
                <a:gridCol w="231873">
                  <a:extLst>
                    <a:ext uri="{9D8B030D-6E8A-4147-A177-3AD203B41FA5}">
                      <a16:colId xmlns:a16="http://schemas.microsoft.com/office/drawing/2014/main" val="1670132814"/>
                    </a:ext>
                  </a:extLst>
                </a:gridCol>
                <a:gridCol w="2354324">
                  <a:extLst>
                    <a:ext uri="{9D8B030D-6E8A-4147-A177-3AD203B41FA5}">
                      <a16:colId xmlns:a16="http://schemas.microsoft.com/office/drawing/2014/main" val="4142736726"/>
                    </a:ext>
                  </a:extLst>
                </a:gridCol>
                <a:gridCol w="708967">
                  <a:extLst>
                    <a:ext uri="{9D8B030D-6E8A-4147-A177-3AD203B41FA5}">
                      <a16:colId xmlns:a16="http://schemas.microsoft.com/office/drawing/2014/main" val="3015934039"/>
                    </a:ext>
                  </a:extLst>
                </a:gridCol>
                <a:gridCol w="785146">
                  <a:extLst>
                    <a:ext uri="{9D8B030D-6E8A-4147-A177-3AD203B41FA5}">
                      <a16:colId xmlns:a16="http://schemas.microsoft.com/office/drawing/2014/main" val="2341184401"/>
                    </a:ext>
                  </a:extLst>
                </a:gridCol>
                <a:gridCol w="629452">
                  <a:extLst>
                    <a:ext uri="{9D8B030D-6E8A-4147-A177-3AD203B41FA5}">
                      <a16:colId xmlns:a16="http://schemas.microsoft.com/office/drawing/2014/main" val="1941042093"/>
                    </a:ext>
                  </a:extLst>
                </a:gridCol>
                <a:gridCol w="670599">
                  <a:extLst>
                    <a:ext uri="{9D8B030D-6E8A-4147-A177-3AD203B41FA5}">
                      <a16:colId xmlns:a16="http://schemas.microsoft.com/office/drawing/2014/main" val="222915193"/>
                    </a:ext>
                  </a:extLst>
                </a:gridCol>
                <a:gridCol w="3369121">
                  <a:extLst>
                    <a:ext uri="{9D8B030D-6E8A-4147-A177-3AD203B41FA5}">
                      <a16:colId xmlns:a16="http://schemas.microsoft.com/office/drawing/2014/main" val="2338587420"/>
                    </a:ext>
                  </a:extLst>
                </a:gridCol>
              </a:tblGrid>
              <a:tr h="2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(тыс.тг)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(тыс.тг)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Исполнение в 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Обоснование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11032"/>
                  </a:ext>
                </a:extLst>
              </a:tr>
              <a:tr h="119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91006"/>
                  </a:ext>
                </a:extLst>
              </a:tr>
              <a:tr h="894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Реконструкция ПС-110/6кВ ПТБ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СМР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605 029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622 849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Общая сумма проекта составляет 2 292 845, 375 тыс.тенге. На 2022 год было предусмотрено и утверждено 1 237 516 тыс. тенге, из них было освоено 1 154 390 тыс. тенге. Оставшиеся Строительно-монтажные работы предусмотрены в 2023 году. На сегодняшний день начали демонтажные работы ОРУ-110кВ разъединители порталы и силового трансформатора. Выполнена установка БМЗс ячейками, изготовлено фундаменты Ф18.18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421700"/>
                  </a:ext>
                </a:extLst>
              </a:tr>
              <a:tr h="765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Строительства ПС-35/10кВ в районе с.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Сайын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 ВЛ-35кВ от ПС-110/35/6кВ "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Дунга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СМР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421 148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199 293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 время геодезической разбивки трассы воздушной линии 35кВ возникли проблемы с владельцами земельных участков где планировалось установка опор, так как ранее занимающийся земельными документами сотрудники АО «МРЭК» не получили своевременно согласование. На сегодняшний день выполнена поставка железобетонных опор в кол-ве 94 шт.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65054"/>
                  </a:ext>
                </a:extLst>
              </a:tr>
              <a:tr h="2000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Модернизация (реконструкция) оборудования ЗРУ-6кВ на ПС 110/6кВ КС Узень с заменой силовых трансформаторов 2х10МВА на 2х16МВА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СМР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295 474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114 678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конце февраля текущего года планировалось вывод в ремонт II-секции шин 6кВ и замена масляных выключателей на вакуумный, а также силовой трансформатор Т-2 на ПС-110/6кВ «КС-Узень» для замены ячеек КРУ-6кВ. Однако перевод нагрузки на один из трансформаторов (Т-2 на Т-1) может повысить сверх номинальную мощность трансформатора.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связи с этим на период вывода в ремонт трансформатора необходимо было временно перевести около 200-300 А нагрузки на другую подстанцию. Не освоение запланированной суммы было связано с тем, что мероприятия по переводу нагрузок затянулись.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сегодняшний день выполнено демонтаж силового трансформатора 10МВА и ячеек КРУ-6кВ, монтаж фундамента трансформаторов установка и сборка трансформатора 16МВА подготовка к транспортировке трансформатора 10МВА.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829385"/>
                  </a:ext>
                </a:extLst>
              </a:tr>
              <a:tr h="1282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Модернизация (реконструкция) оборудования ЗРУ-10кВ на ПС-110/10кВ "ГПП-3Г"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СМР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381 215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107 623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Общая сумма проекта составляет 1 005 242, 782 тыс. тенге. На 2022 год было предусмотрено 624 028 тыс. тенге из них освоено 733 589 тыс. тенге. Оставшиеся Строительно-монтажные работы предусмотрены на 2023 год. На сегодняшний день начали демонтаж склада (стены), монтаж стен пола и потолка дежурной части, штукатурка фасада в процессе, монтаж панелей, монтаж кабелей, монтаж шины ЗРУ, монтаж отделки стен №8 помещение, монтаж ворот, монтаж кабелей ЗРУ в процессе, монтаж кондиционера в опу монтаж шкафов ЩО1 ЩО2, освещение ЗРУ сделали всего помещения, приступили к монтажу лотков на площадке Т-1.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871464"/>
                  </a:ext>
                </a:extLst>
              </a:tr>
              <a:tr h="765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Модерн (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рекон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ЗРУ-10кВ ПС-110/10кВ База отдыха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СМР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33 637</a:t>
                      </a: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бюджете АО "МРЭК" на  2023 год работы по данному проекту не предусмотрены, в связи с тем что был получен совместный приказ от ДКРЕМ и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УЭиЖКХ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№21-ОД от 14.02.2023 года об изменениях срока исполнения данного мероприятия. Работы планируется закончить в текущем году. На сегодняшний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строительно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монтажные работы завершены. Оформляется Акт ввода в эксплуатацию.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39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64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2E47EB-9EDA-463C-BE41-82A5C3CC1E93}"/>
              </a:ext>
            </a:extLst>
          </p:cNvPr>
          <p:cNvSpPr/>
          <p:nvPr/>
        </p:nvSpPr>
        <p:spPr>
          <a:xfrm>
            <a:off x="0" y="0"/>
            <a:ext cx="9001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АО «МРЭК» за 1 полугодие 202</a:t>
            </a:r>
            <a:r>
              <a:rPr lang="ru-RU" altLang="ru-RU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года, (продолжение)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9B6549C-15FF-4334-B97B-91A83F828D52}"/>
              </a:ext>
            </a:extLst>
          </p:cNvPr>
          <p:cNvCxnSpPr>
            <a:cxnSpLocks/>
          </p:cNvCxnSpPr>
          <p:nvPr/>
        </p:nvCxnSpPr>
        <p:spPr>
          <a:xfrm>
            <a:off x="142998" y="523220"/>
            <a:ext cx="86404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E58280B-6DC3-D3EE-468A-690740F98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41772"/>
              </p:ext>
            </p:extLst>
          </p:nvPr>
        </p:nvGraphicFramePr>
        <p:xfrm>
          <a:off x="142998" y="1052741"/>
          <a:ext cx="8640451" cy="3574379"/>
        </p:xfrm>
        <a:graphic>
          <a:graphicData uri="http://schemas.openxmlformats.org/drawingml/2006/table">
            <a:tbl>
              <a:tblPr firstRow="1" firstCol="1" bandRow="1"/>
              <a:tblGrid>
                <a:gridCol w="228984">
                  <a:extLst>
                    <a:ext uri="{9D8B030D-6E8A-4147-A177-3AD203B41FA5}">
                      <a16:colId xmlns:a16="http://schemas.microsoft.com/office/drawing/2014/main" val="1888262262"/>
                    </a:ext>
                  </a:extLst>
                </a:gridCol>
                <a:gridCol w="2324987">
                  <a:extLst>
                    <a:ext uri="{9D8B030D-6E8A-4147-A177-3AD203B41FA5}">
                      <a16:colId xmlns:a16="http://schemas.microsoft.com/office/drawing/2014/main" val="1128664742"/>
                    </a:ext>
                  </a:extLst>
                </a:gridCol>
                <a:gridCol w="700132">
                  <a:extLst>
                    <a:ext uri="{9D8B030D-6E8A-4147-A177-3AD203B41FA5}">
                      <a16:colId xmlns:a16="http://schemas.microsoft.com/office/drawing/2014/main" val="3985010482"/>
                    </a:ext>
                  </a:extLst>
                </a:gridCol>
                <a:gridCol w="775361">
                  <a:extLst>
                    <a:ext uri="{9D8B030D-6E8A-4147-A177-3AD203B41FA5}">
                      <a16:colId xmlns:a16="http://schemas.microsoft.com/office/drawing/2014/main" val="3645457814"/>
                    </a:ext>
                  </a:extLst>
                </a:gridCol>
                <a:gridCol w="621607">
                  <a:extLst>
                    <a:ext uri="{9D8B030D-6E8A-4147-A177-3AD203B41FA5}">
                      <a16:colId xmlns:a16="http://schemas.microsoft.com/office/drawing/2014/main" val="626966813"/>
                    </a:ext>
                  </a:extLst>
                </a:gridCol>
                <a:gridCol w="662243">
                  <a:extLst>
                    <a:ext uri="{9D8B030D-6E8A-4147-A177-3AD203B41FA5}">
                      <a16:colId xmlns:a16="http://schemas.microsoft.com/office/drawing/2014/main" val="4293182073"/>
                    </a:ext>
                  </a:extLst>
                </a:gridCol>
                <a:gridCol w="3327137">
                  <a:extLst>
                    <a:ext uri="{9D8B030D-6E8A-4147-A177-3AD203B41FA5}">
                      <a16:colId xmlns:a16="http://schemas.microsoft.com/office/drawing/2014/main" val="2247761285"/>
                    </a:ext>
                  </a:extLst>
                </a:gridCol>
              </a:tblGrid>
              <a:tr h="60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(</a:t>
                      </a:r>
                      <a:r>
                        <a:rPr lang="ru-RU" sz="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тыс.тг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тыс.тг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Исполнение в %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Обоснование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31712"/>
                  </a:ext>
                </a:extLst>
              </a:tr>
              <a:tr h="404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зданий и сооружений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СМР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13 124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435900"/>
                  </a:ext>
                </a:extLst>
              </a:tr>
              <a:tr h="921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Техническое перевооружение и приобретение основных средств и нематериальных активов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32 476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33 104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соответствии с требованием МФСО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кап.ремонт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транспорта классифицирован как модернизация ОС. Была поставка мебели и бытовой техники.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225029"/>
                  </a:ext>
                </a:extLst>
              </a:tr>
              <a:tr h="1235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монтаж пожарной сигнализации в помещениях 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2 500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1 850</a:t>
                      </a: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Были выполнены работы раньше запланированного срока. По бюджету, работы планировалось завершить в мае месяце суммой 2 500 тыс. тенге. По итогам тендера на услуги сэкономлено было 650 тыс. тенге от планируемой суммы.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380410"/>
                  </a:ext>
                </a:extLst>
              </a:tr>
              <a:tr h="404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1 750 967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1 113 034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64%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71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03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2" y="17463"/>
            <a:ext cx="8424168" cy="890587"/>
          </a:xfrm>
        </p:spPr>
        <p:txBody>
          <a:bodyPr rtlCol="0">
            <a:noAutofit/>
          </a:bodyPr>
          <a:lstStyle/>
          <a:p>
            <a:pPr defTabSz="914180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Проводимая работа с потребителями, в том числе информация по выдаче новых мощностей в 1 полугодии 2023 года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4193" y="1283391"/>
            <a:ext cx="3756925" cy="4233839"/>
          </a:xfrm>
        </p:spPr>
        <p:txBody>
          <a:bodyPr rtlCol="0">
            <a:noAutofit/>
          </a:bodyPr>
          <a:lstStyle/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В 1 полугодии 2023 года по сетям АО «МРЭК» было передано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50,08 МВт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 на электроснабжение потребителей, из них:</a:t>
            </a:r>
          </a:p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- 47,98 МВт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выданы технические условия на электроснабжение вновь подключаемых потребителей в количестве 179 шт.;</a:t>
            </a:r>
          </a:p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- 2,1 МВт 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согласованы отпуском дополнительной мощности для 48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субпотребителей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defTabSz="9141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kk-KZ"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Выданные ТУ свыше 1 МВт: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18" indent="-342818" algn="just" defTabSz="914180">
              <a:defRPr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ТОО "</a:t>
            </a:r>
            <a:r>
              <a:rPr lang="en-US" sz="950" dirty="0" err="1">
                <a:latin typeface="Arial" panose="020B0604020202020204" pitchFamily="34" charset="0"/>
                <a:cs typeface="Arial" panose="020B0604020202020204" pitchFamily="34" charset="0"/>
              </a:rPr>
              <a:t>Nobilis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 Corp"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, на эл. снабжение включения в сеть вахтового городка, товарно-сырьевой базы и базы производственного обеспечения в селе </a:t>
            </a:r>
            <a:r>
              <a:rPr lang="ru-RU" sz="950" dirty="0" err="1">
                <a:latin typeface="Arial" panose="020B0604020202020204" pitchFamily="34" charset="0"/>
                <a:cs typeface="Arial" panose="020B0604020202020204" pitchFamily="34" charset="0"/>
              </a:rPr>
              <a:t>Боранкул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950" b="1" dirty="0">
                <a:latin typeface="Arial" panose="020B0604020202020204" pitchFamily="34" charset="0"/>
                <a:cs typeface="Arial" panose="020B0604020202020204" pitchFamily="34" charset="0"/>
              </a:rPr>
              <a:t>2 228 кВт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818" indent="-342818" algn="just" defTabSz="914180">
              <a:defRPr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ТОО "Терминал Порт Сервис« на электроснабжение жилого комплекса, зданий и сооружений, предназначенных для бизнес центра,- спортивно-оздоровительного, лечебного и развлекательного комплекса, гостевого дома гостиничного типа, объекта общественного питания, торговых рядов, магазина оптовой и розничной торговли, автоцентра, автосалона, мойки и станции технического обслуживания в </a:t>
            </a:r>
            <a:r>
              <a:rPr lang="ru-RU" sz="950" dirty="0" err="1">
                <a:latin typeface="Arial" panose="020B0604020202020204" pitchFamily="34" charset="0"/>
                <a:cs typeface="Arial" panose="020B0604020202020204" pitchFamily="34" charset="0"/>
              </a:rPr>
              <a:t>г.Актау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, между 6 и 22 </a:t>
            </a:r>
            <a:r>
              <a:rPr lang="ru-RU" sz="950" dirty="0" err="1">
                <a:latin typeface="Arial" panose="020B0604020202020204" pitchFamily="34" charset="0"/>
                <a:cs typeface="Arial" panose="020B0604020202020204" pitchFamily="34" charset="0"/>
              </a:rPr>
              <a:t>мкр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-и, территория бывшей станции "Меловая« – </a:t>
            </a:r>
            <a:r>
              <a:rPr lang="ru-RU" sz="950" b="1" dirty="0">
                <a:latin typeface="Arial" panose="020B0604020202020204" pitchFamily="34" charset="0"/>
                <a:cs typeface="Arial" panose="020B0604020202020204" pitchFamily="34" charset="0"/>
              </a:rPr>
              <a:t>2 653,2 кВт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818" indent="-342818" algn="just" defTabSz="914180">
              <a:defRPr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АО "</a:t>
            </a:r>
            <a:r>
              <a:rPr lang="ru-RU" sz="950" dirty="0" err="1">
                <a:latin typeface="Arial" panose="020B0604020202020204" pitchFamily="34" charset="0"/>
                <a:cs typeface="Arial" panose="020B0604020202020204" pitchFamily="34" charset="0"/>
              </a:rPr>
              <a:t>ОзенМунайГаз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« на электроснабжение  подстанции 35/6кВ в районе ГУ-88 НГДУ-1 для добычи углеродного сырья в месторождении </a:t>
            </a:r>
            <a:r>
              <a:rPr lang="ru-RU" sz="950" dirty="0" err="1">
                <a:latin typeface="Arial" panose="020B0604020202020204" pitchFamily="34" charset="0"/>
                <a:cs typeface="Arial" panose="020B0604020202020204" pitchFamily="34" charset="0"/>
              </a:rPr>
              <a:t>Озен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950" b="1" dirty="0">
                <a:latin typeface="Arial" panose="020B0604020202020204" pitchFamily="34" charset="0"/>
                <a:cs typeface="Arial" panose="020B0604020202020204" pitchFamily="34" charset="0"/>
              </a:rPr>
              <a:t>4 899,9 кВт;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18" indent="-342818" algn="just" defTabSz="914180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14180" eaLnBrk="1" fontAlgn="auto" hangingPunct="1">
              <a:spcAft>
                <a:spcPts val="0"/>
              </a:spcAft>
              <a:buNone/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59338" y="1600200"/>
            <a:ext cx="345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09035" y="993141"/>
            <a:ext cx="3440113" cy="496823"/>
          </a:xfrm>
          <a:prstGeom prst="rect">
            <a:avLst/>
          </a:prstGeom>
          <a:noFill/>
        </p:spPr>
        <p:txBody>
          <a:bodyPr lIns="65298" tIns="32649" rIns="65298" bIns="32649">
            <a:spAutoFit/>
          </a:bodyPr>
          <a:lstStyle/>
          <a:p>
            <a:pPr marL="0" marR="0" lvl="0" indent="0" algn="ctr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Выданные ТУ с разбивкой по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энергоузлам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4816" y="3955271"/>
            <a:ext cx="4968552" cy="250602"/>
          </a:xfrm>
          <a:prstGeom prst="rect">
            <a:avLst/>
          </a:prstGeom>
          <a:noFill/>
        </p:spPr>
        <p:txBody>
          <a:bodyPr wrap="square" lIns="65298" tIns="32649" rIns="65298" bIns="32649">
            <a:spAutoFit/>
          </a:bodyPr>
          <a:lstStyle/>
          <a:p>
            <a:pPr marL="0" marR="0" lvl="0" indent="0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выдачи мощностей по ТУ 2019—2023г (1 полугодие)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31800" y="764704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6">
            <a:extLst>
              <a:ext uri="{FF2B5EF4-FFF2-40B4-BE49-F238E27FC236}">
                <a16:creationId xmlns:a16="http://schemas.microsoft.com/office/drawing/2014/main" id="{268143A8-0AB8-4FD9-B40F-25397036C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20882"/>
              </p:ext>
            </p:extLst>
          </p:nvPr>
        </p:nvGraphicFramePr>
        <p:xfrm>
          <a:off x="4031118" y="915069"/>
          <a:ext cx="4790218" cy="292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E8B4B88-F680-4659-8914-63B1885AB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29654"/>
              </p:ext>
            </p:extLst>
          </p:nvPr>
        </p:nvGraphicFramePr>
        <p:xfrm>
          <a:off x="3994569" y="4324526"/>
          <a:ext cx="5118799" cy="278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460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2" y="71438"/>
            <a:ext cx="8353425" cy="649287"/>
          </a:xfrm>
          <a:ln w="222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Перспективы деятельности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287" y="764704"/>
            <a:ext cx="8280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0824" y="1124744"/>
            <a:ext cx="8424863" cy="3311525"/>
          </a:xfrm>
          <a:prstGeom prst="rect">
            <a:avLst/>
          </a:prstGeom>
          <a:noFill/>
          <a:ln w="222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10" rIns="91418" bIns="4571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ctr" hangingPunct="1">
              <a:defRPr/>
            </a:pPr>
            <a:endParaRPr lang="ru-RU" sz="20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надежного и бесперебойного энергоснабжения потребителей;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утвержденной инвестиционной программы;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Исполнение утвержденной тарифной сметы;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Достижение утвержденных ключевых показателей деятельности;</a:t>
            </a:r>
          </a:p>
          <a:p>
            <a:pPr algn="just" eaLnBrk="1" fontAlgn="ctr" hangingPunct="1">
              <a:defRPr/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681" indent="-285681" algn="just" eaLnBrk="1" fontAlgn="ctr" hangingPunct="1"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мероприятий по созданию безопасных и здоровых условий труда на каждом рабочем месте, предупреждению производственных травм и профессиональных заболеваний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81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2780928"/>
            <a:ext cx="530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charset="0"/>
                <a:cs typeface="Arial" charset="0"/>
              </a:rPr>
              <a:t>Спасибо за внимание!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308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25884</TotalTime>
  <Words>1959</Words>
  <Application>Microsoft Office PowerPoint</Application>
  <PresentationFormat>Экран (4:3)</PresentationFormat>
  <Paragraphs>448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Times New Roman</vt:lpstr>
      <vt:lpstr>Тема Office</vt:lpstr>
      <vt:lpstr>Информация к отчету о деятельности  АО «МРЭК» по предоставлению услуг по передаче электроэнергии за 1 полугодие 2023 года  перед потребителями и иными заинтересованными лицами</vt:lpstr>
      <vt:lpstr>Основные финансово-экономические показатели деятельности           АО «МРЭК» за 1 полугодие 2023 года</vt:lpstr>
      <vt:lpstr>Объемы предоставленных регулируемых услуг за 1 полугодие 2023 года</vt:lpstr>
      <vt:lpstr>Информация об исполнении утвержденной тарифной сметы  за 1 полугодие 2023г.</vt:lpstr>
      <vt:lpstr>Презентация PowerPoint</vt:lpstr>
      <vt:lpstr>Презентация PowerPoint</vt:lpstr>
      <vt:lpstr>Проводимая работа с потребителями, в том числе информация по выдаче новых мощностей в 1 полугодии 2023 года</vt:lpstr>
      <vt:lpstr>Перспективы деятельности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отчет о деятельности  АО «МРЭК» за 2017 год по предоставлению услуг по передаче и распределению электроэнергии перед потребителями и иными заинтересованными лицами</dc:title>
  <dc:creator>Жанар Ермекбаева</dc:creator>
  <cp:lastModifiedBy>Джанаргул Шакирова</cp:lastModifiedBy>
  <cp:revision>173</cp:revision>
  <cp:lastPrinted>2021-04-08T06:02:43Z</cp:lastPrinted>
  <dcterms:created xsi:type="dcterms:W3CDTF">2018-04-04T11:16:34Z</dcterms:created>
  <dcterms:modified xsi:type="dcterms:W3CDTF">2023-07-20T10:33:22Z</dcterms:modified>
</cp:coreProperties>
</file>